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5" r:id="rId3"/>
    <p:sldId id="258" r:id="rId4"/>
    <p:sldId id="257" r:id="rId5"/>
    <p:sldId id="266" r:id="rId6"/>
    <p:sldId id="259" r:id="rId7"/>
    <p:sldId id="260" r:id="rId8"/>
    <p:sldId id="276" r:id="rId9"/>
    <p:sldId id="262" r:id="rId10"/>
    <p:sldId id="272" r:id="rId11"/>
    <p:sldId id="267" r:id="rId12"/>
    <p:sldId id="263" r:id="rId13"/>
    <p:sldId id="274" r:id="rId14"/>
    <p:sldId id="275" r:id="rId15"/>
    <p:sldId id="269" r:id="rId16"/>
    <p:sldId id="268" r:id="rId17"/>
    <p:sldId id="271" r:id="rId18"/>
    <p:sldId id="273" r:id="rId19"/>
    <p:sldId id="277" r:id="rId20"/>
    <p:sldId id="278" r:id="rId21"/>
    <p:sldId id="26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d" initials="d" lastIdx="1" clrIdx="0">
    <p:extLst>
      <p:ext uri="{19B8F6BF-5375-455C-9EA6-DF929625EA0E}">
        <p15:presenceInfo xmlns:p15="http://schemas.microsoft.com/office/powerpoint/2012/main" userId="da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7" autoAdjust="0"/>
    <p:restoredTop sz="94652" autoAdjust="0"/>
  </p:normalViewPr>
  <p:slideViewPr>
    <p:cSldViewPr snapToGrid="0">
      <p:cViewPr varScale="1">
        <p:scale>
          <a:sx n="91" d="100"/>
          <a:sy n="91" d="100"/>
        </p:scale>
        <p:origin x="90" y="102"/>
      </p:cViewPr>
      <p:guideLst/>
    </p:cSldViewPr>
  </p:slideViewPr>
  <p:outlineViewPr>
    <p:cViewPr>
      <p:scale>
        <a:sx n="33" d="100"/>
        <a:sy n="33" d="100"/>
      </p:scale>
      <p:origin x="0" y="-9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388"/>
    </p:cViewPr>
  </p:sorterViewPr>
  <p:notesViewPr>
    <p:cSldViewPr snapToGrid="0">
      <p:cViewPr varScale="1">
        <p:scale>
          <a:sx n="76" d="100"/>
          <a:sy n="76" d="100"/>
        </p:scale>
        <p:origin x="265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41606-5381-43FE-AC4F-51CD7D2E90E1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D3FD2-645A-491D-B5AC-C6D40A843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02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D3FD2-645A-491D-B5AC-C6D40A8433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46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D3FD2-645A-491D-B5AC-C6D40A8433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88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84E8-5A2C-438D-9956-785D79E17C63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FFBD-EDB0-4635-9B78-7F1DC1EEB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64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84E8-5A2C-438D-9956-785D79E17C63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FFBD-EDB0-4635-9B78-7F1DC1EEB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30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84E8-5A2C-438D-9956-785D79E17C63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FFBD-EDB0-4635-9B78-7F1DC1EEB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24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84E8-5A2C-438D-9956-785D79E17C63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FFBD-EDB0-4635-9B78-7F1DC1EEB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53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84E8-5A2C-438D-9956-785D79E17C63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FFBD-EDB0-4635-9B78-7F1DC1EEB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04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84E8-5A2C-438D-9956-785D79E17C63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FFBD-EDB0-4635-9B78-7F1DC1EEB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78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84E8-5A2C-438D-9956-785D79E17C63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FFBD-EDB0-4635-9B78-7F1DC1EEB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33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84E8-5A2C-438D-9956-785D79E17C63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FFBD-EDB0-4635-9B78-7F1DC1EEB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7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84E8-5A2C-438D-9956-785D79E17C63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FFBD-EDB0-4635-9B78-7F1DC1EEB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51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84E8-5A2C-438D-9956-785D79E17C63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FFBD-EDB0-4635-9B78-7F1DC1EEB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19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84E8-5A2C-438D-9956-785D79E17C63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EFFBD-EDB0-4635-9B78-7F1DC1EEB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5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684E8-5A2C-438D-9956-785D79E17C63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EFFBD-EDB0-4635-9B78-7F1DC1EEB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3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9918" y="1805536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 err="1" smtClean="0">
                <a:latin typeface="Rockwell" panose="02060603020205020403" pitchFamily="18" charset="0"/>
              </a:rPr>
              <a:t>IoT</a:t>
            </a:r>
            <a:r>
              <a:rPr lang="en-US" sz="8000" dirty="0" smtClean="0">
                <a:latin typeface="Rockwell" panose="02060603020205020403" pitchFamily="18" charset="0"/>
              </a:rPr>
              <a:t> – ESP8266 </a:t>
            </a:r>
            <a:endParaRPr lang="en-US" sz="8000" dirty="0">
              <a:latin typeface="Rockwell" panose="020606030202050204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9918" y="457695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>
                <a:latin typeface="Rockwell" panose="02060603020205020403" pitchFamily="18" charset="0"/>
              </a:rPr>
              <a:t>Beginning ESP8266 Workshop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Rockwell" panose="02060603020205020403" pitchFamily="18" charset="0"/>
              </a:rPr>
              <a:t>Bruce Reagan</a:t>
            </a:r>
          </a:p>
          <a:p>
            <a:endParaRPr lang="en-US" sz="1400" dirty="0">
              <a:solidFill>
                <a:schemeClr val="bg1">
                  <a:lumMod val="65000"/>
                </a:schemeClr>
              </a:solidFill>
              <a:latin typeface="Rockwell" panose="02060603020205020403" pitchFamily="18" charset="0"/>
            </a:endParaRPr>
          </a:p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Rockwell" panose="02060603020205020403" pitchFamily="18" charset="0"/>
              </a:rPr>
              <a:t>September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Rockwell" panose="02060603020205020403" pitchFamily="18" charset="0"/>
              </a:rPr>
              <a:t>2, 2015</a:t>
            </a:r>
          </a:p>
          <a:p>
            <a:endParaRPr lang="en-US" sz="1400" dirty="0">
              <a:solidFill>
                <a:schemeClr val="bg1">
                  <a:lumMod val="65000"/>
                </a:schemeClr>
              </a:solidFill>
              <a:latin typeface="Rockwell" panose="020606030202050204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156" y="331072"/>
            <a:ext cx="3809524" cy="23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9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613" y="333594"/>
            <a:ext cx="6855372" cy="1325563"/>
          </a:xfrm>
        </p:spPr>
        <p:txBody>
          <a:bodyPr/>
          <a:lstStyle/>
          <a:p>
            <a:pPr algn="ctr"/>
            <a:r>
              <a:rPr lang="en-US" dirty="0" smtClean="0">
                <a:latin typeface="Rockwell" panose="02060603020205020403" pitchFamily="18" charset="0"/>
              </a:rPr>
              <a:t>ESP8266 GPIO Mapping</a:t>
            </a:r>
            <a:endParaRPr lang="en-US" dirty="0">
              <a:latin typeface="Rockwell" panose="02060603020205020403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9178602"/>
              </p:ext>
            </p:extLst>
          </p:nvPr>
        </p:nvGraphicFramePr>
        <p:xfrm>
          <a:off x="3062530" y="1857451"/>
          <a:ext cx="6096000" cy="310896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  <a:gridCol w="1524000"/>
                <a:gridCol w="1524000"/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effectLst/>
                        </a:rPr>
                        <a:t>IO index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ESP8266 pin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effectLst/>
                        </a:rPr>
                        <a:t>IO index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effectLst/>
                        </a:rPr>
                        <a:t>ESP8266 pin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0 [*]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GPIO16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GPIO13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GPIO5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8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GPIO15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GPIO4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9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GPIO3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GPIO0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GPIO1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GPIO2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GPIO9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GPIO14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GPIO10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GPIO12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 -  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128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6825" y="365126"/>
            <a:ext cx="8530459" cy="927647"/>
          </a:xfrm>
        </p:spPr>
        <p:txBody>
          <a:bodyPr/>
          <a:lstStyle/>
          <a:p>
            <a:pPr algn="ctr"/>
            <a:r>
              <a:rPr lang="en-US" dirty="0" err="1" smtClean="0">
                <a:latin typeface="Rockwell" panose="02060603020205020403" pitchFamily="18" charset="0"/>
              </a:rPr>
              <a:t>NodeMCU</a:t>
            </a:r>
            <a:r>
              <a:rPr lang="en-US" dirty="0" smtClean="0">
                <a:latin typeface="Rockwell" panose="02060603020205020403" pitchFamily="18" charset="0"/>
              </a:rPr>
              <a:t> Breakout Board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02" y="1849920"/>
            <a:ext cx="5734850" cy="3672107"/>
          </a:xfrm>
          <a:effectLst>
            <a:softEdge rad="165100"/>
          </a:effectLst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87250" y="2479497"/>
            <a:ext cx="3672106" cy="2412955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29896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4586" y="440684"/>
            <a:ext cx="8192864" cy="1325563"/>
          </a:xfrm>
        </p:spPr>
        <p:txBody>
          <a:bodyPr/>
          <a:lstStyle/>
          <a:p>
            <a:pPr algn="ctr"/>
            <a:r>
              <a:rPr lang="en-US" dirty="0" smtClean="0">
                <a:latin typeface="Rockwell" panose="02060603020205020403" pitchFamily="18" charset="0"/>
              </a:rPr>
              <a:t>Nightlight/Server Circuit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445" y="2128545"/>
            <a:ext cx="3077004" cy="3829584"/>
          </a:xfrm>
          <a:effectLst>
            <a:softEdge rad="152400"/>
          </a:effectLst>
        </p:spPr>
      </p:pic>
      <p:sp>
        <p:nvSpPr>
          <p:cNvPr id="8" name="TextBox 7"/>
          <p:cNvSpPr txBox="1"/>
          <p:nvPr/>
        </p:nvSpPr>
        <p:spPr>
          <a:xfrm>
            <a:off x="3300248" y="1617036"/>
            <a:ext cx="622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Rockwell" panose="02060603020205020403" pitchFamily="18" charset="0"/>
              </a:rPr>
              <a:t>GPIO13 – Orange  </a:t>
            </a:r>
            <a:r>
              <a:rPr lang="en-US" dirty="0" smtClean="0">
                <a:solidFill>
                  <a:srgbClr val="92D050"/>
                </a:solidFill>
                <a:latin typeface="Rockwell" panose="02060603020205020403" pitchFamily="18" charset="0"/>
              </a:rPr>
              <a:t>TOUT – Green  </a:t>
            </a:r>
            <a:r>
              <a:rPr lang="en-US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Vcc</a:t>
            </a:r>
            <a:r>
              <a:rPr lang="en-US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– Red  </a:t>
            </a:r>
            <a:r>
              <a:rPr lang="en-US" dirty="0" smtClean="0">
                <a:latin typeface="Rockwell" panose="02060603020205020403" pitchFamily="18" charset="0"/>
              </a:rPr>
              <a:t>GND - Black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35917" y="5538953"/>
            <a:ext cx="2396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Rockwell" panose="02060603020205020403" pitchFamily="18" charset="0"/>
              </a:rPr>
              <a:t>220 Ohm                     10K Ohm</a:t>
            </a:r>
            <a:endParaRPr lang="en-US" sz="1200" b="1" dirty="0">
              <a:latin typeface="Rockwell" panose="020606030202050204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586" y="2128545"/>
            <a:ext cx="3713203" cy="444596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14174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Rockwell" panose="02060603020205020403" pitchFamily="18" charset="0"/>
              </a:rPr>
              <a:t>Programming the ESP8266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LUA files can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be found on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WiFi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 server: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SSID:   </a:t>
            </a:r>
            <a:r>
              <a:rPr lang="en-US" b="1" dirty="0">
                <a:latin typeface="Rockwell" panose="02060603020205020403" pitchFamily="18" charset="0"/>
              </a:rPr>
              <a:t>ESP8266_PI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              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Pass:   </a:t>
            </a:r>
            <a:r>
              <a:rPr lang="en-US" b="1" dirty="0">
                <a:latin typeface="Rockwell" panose="02060603020205020403" pitchFamily="18" charset="0"/>
              </a:rPr>
              <a:t>password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Rockwell" panose="02060603020205020403" pitchFamily="18" charset="0"/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Home page:  </a:t>
            </a:r>
            <a:r>
              <a:rPr lang="en-US" b="1" dirty="0">
                <a:latin typeface="Rockwell" panose="02060603020205020403" pitchFamily="18" charset="0"/>
              </a:rPr>
              <a:t>http://</a:t>
            </a:r>
            <a:r>
              <a:rPr lang="en-US" b="1" dirty="0" smtClean="0">
                <a:latin typeface="Rockwell" panose="02060603020205020403" pitchFamily="18" charset="0"/>
              </a:rPr>
              <a:t>192.168.10.1</a:t>
            </a:r>
          </a:p>
          <a:p>
            <a:pPr algn="ctr"/>
            <a:endParaRPr lang="en-US" b="1" dirty="0" smtClean="0">
              <a:latin typeface="Rockwell" panose="02060603020205020403" pitchFamily="18" charset="0"/>
            </a:endParaRPr>
          </a:p>
          <a:p>
            <a:pPr algn="ctr"/>
            <a:r>
              <a:rPr lang="en-US" b="1" dirty="0" smtClean="0">
                <a:latin typeface="Rockwell" panose="02060603020205020403" pitchFamily="18" charset="0"/>
              </a:rPr>
              <a:t>http://192.168.10.1/workshop01/LUA_files</a:t>
            </a:r>
            <a:r>
              <a:rPr lang="en-US" b="1" dirty="0">
                <a:latin typeface="Rockwell" panose="02060603020205020403" pitchFamily="18" charset="0"/>
              </a:rPr>
              <a:t>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56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731" y="142712"/>
            <a:ext cx="10515600" cy="6753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>
                <a:latin typeface="Rockwell" panose="02060603020205020403" pitchFamily="18" charset="0"/>
                <a:cs typeface="Rod" panose="02030509050101010101" pitchFamily="49" charset="-79"/>
              </a:rPr>
              <a:t>Init</a:t>
            </a:r>
            <a:r>
              <a:rPr lang="en-US" dirty="0" smtClean="0">
                <a:latin typeface="Rockwell" panose="02060603020205020403" pitchFamily="18" charset="0"/>
                <a:cs typeface="Rod" panose="02030509050101010101" pitchFamily="49" charset="-79"/>
              </a:rPr>
              <a:t> (startup) LUA script</a:t>
            </a:r>
            <a:endParaRPr lang="en-US" dirty="0">
              <a:latin typeface="Rockwell" panose="02060603020205020403" pitchFamily="18" charset="0"/>
              <a:cs typeface="Rod" panose="02030509050101010101" pitchFamily="49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0808575" y="589305"/>
            <a:ext cx="928852" cy="75674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105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515302" y="818111"/>
            <a:ext cx="122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init.lua</a:t>
            </a:r>
            <a:endParaRPr lang="en-US" b="1" i="1" dirty="0">
              <a:solidFill>
                <a:srgbClr val="FF0000"/>
              </a:solidFill>
              <a:latin typeface="Rockwell" panose="020606030202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5931" y="1862842"/>
            <a:ext cx="107520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 </a:t>
            </a:r>
            <a:r>
              <a:rPr lang="en-US" b="1" dirty="0" err="1" smtClean="0"/>
              <a:t>wifi.setmode</a:t>
            </a:r>
            <a:r>
              <a:rPr lang="en-US" b="1" dirty="0" smtClean="0"/>
              <a:t>(</a:t>
            </a:r>
            <a:r>
              <a:rPr lang="en-US" b="1" dirty="0" err="1" smtClean="0"/>
              <a:t>wifi.STATION</a:t>
            </a:r>
            <a:r>
              <a:rPr lang="en-US" b="1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 </a:t>
            </a:r>
            <a:r>
              <a:rPr lang="en-US" b="1" dirty="0" err="1" smtClean="0"/>
              <a:t>wifi.sta.config</a:t>
            </a:r>
            <a:r>
              <a:rPr lang="en-US" b="1" dirty="0"/>
              <a:t>("ESP8266_PI","password")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print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("System Info:  ")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 smtClean="0"/>
              <a:t>print(</a:t>
            </a:r>
            <a:r>
              <a:rPr lang="en-US" b="1" dirty="0" err="1" smtClean="0"/>
              <a:t>wifi.sta.getip</a:t>
            </a:r>
            <a:r>
              <a:rPr lang="en-US" b="1" dirty="0"/>
              <a:t>())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majorVer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minorVer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devVer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chipid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flashid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flashsize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flashmode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flashspeed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node.info();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print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("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NodeMCU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"..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majorVer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.."."..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minorVer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.."."..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devVer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.."\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nFlashsize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"..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flashsize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.."\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nChipID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"..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chipid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print("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FlashID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"..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flashid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.."\n".."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Flashmode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"..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flashmode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.."\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nHeap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"..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node.heap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-- get file system info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remaining, used, total=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file.fsinfo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print("\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nFile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system info:\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nTotal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"..total.." Bytes\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nUsed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"..used.." Bytes\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nRemain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"..remaining.." Bytes")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print("\n")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dofile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("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servernode.lua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")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dofile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("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nightlight.lua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")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--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dofile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("mqtt2.lua")</a:t>
            </a:r>
          </a:p>
        </p:txBody>
      </p:sp>
    </p:spTree>
    <p:extLst>
      <p:ext uri="{BB962C8B-B14F-4D97-AF65-F5344CB8AC3E}">
        <p14:creationId xmlns:p14="http://schemas.microsoft.com/office/powerpoint/2010/main" val="292215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731" y="142712"/>
            <a:ext cx="10515600" cy="6753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Rockwell" panose="02060603020205020403" pitchFamily="18" charset="0"/>
                <a:cs typeface="Rod" panose="02030509050101010101" pitchFamily="49" charset="-79"/>
              </a:rPr>
              <a:t>Night Light LUA script</a:t>
            </a:r>
            <a:endParaRPr lang="en-US" dirty="0">
              <a:latin typeface="Rockwell" panose="02060603020205020403" pitchFamily="18" charset="0"/>
              <a:cs typeface="Rod" panose="02030509050101010101" pitchFamily="49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0808575" y="589305"/>
            <a:ext cx="928852" cy="75674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105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260425" y="818111"/>
            <a:ext cx="190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nightlight.lua</a:t>
            </a:r>
            <a:endParaRPr lang="en-US" b="1" i="1" dirty="0">
              <a:solidFill>
                <a:srgbClr val="FF0000"/>
              </a:solidFill>
              <a:latin typeface="Rockwell" panose="020606030202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8483" y="1661360"/>
            <a:ext cx="932595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--  Nightlight script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pin= 7  -- GPIO13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gpio.mode</a:t>
            </a:r>
            <a:r>
              <a:rPr lang="en-US" dirty="0"/>
              <a:t>(pin, </a:t>
            </a:r>
            <a:r>
              <a:rPr lang="en-US" dirty="0" err="1"/>
              <a:t>gpio.OUTPUT</a:t>
            </a:r>
            <a:r>
              <a:rPr lang="en-US" dirty="0"/>
              <a:t>)     	-- sets GPIO13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triggerlevel</a:t>
            </a:r>
            <a:r>
              <a:rPr lang="en-US" dirty="0"/>
              <a:t> = 800              	</a:t>
            </a:r>
            <a:r>
              <a:rPr lang="en-US" dirty="0" smtClean="0"/>
              <a:t>                  -- </a:t>
            </a:r>
            <a:r>
              <a:rPr lang="en-US" dirty="0"/>
              <a:t>sets the level that turns LED on 0-1024  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print("Nightlight running...")  	-- debug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tmr.alarm</a:t>
            </a:r>
            <a:r>
              <a:rPr lang="en-US" dirty="0"/>
              <a:t>(1, 500, 1, function() 	-- script loops every half second 500ms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local </a:t>
            </a:r>
            <a:r>
              <a:rPr lang="en-US" dirty="0" err="1"/>
              <a:t>ADClevel</a:t>
            </a:r>
            <a:r>
              <a:rPr lang="en-US" dirty="0"/>
              <a:t> = </a:t>
            </a:r>
            <a:r>
              <a:rPr lang="en-US" dirty="0" err="1"/>
              <a:t>adc.read</a:t>
            </a:r>
            <a:r>
              <a:rPr lang="en-US" dirty="0"/>
              <a:t>(0)    	-- Reads ADC PIN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print("ADC: "..</a:t>
            </a:r>
            <a:r>
              <a:rPr lang="en-US" dirty="0" err="1"/>
              <a:t>ADClevel</a:t>
            </a:r>
            <a:r>
              <a:rPr lang="en-US" dirty="0"/>
              <a:t>)        	-- debug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	if </a:t>
            </a:r>
            <a:r>
              <a:rPr lang="en-US" dirty="0" err="1"/>
              <a:t>ADClevel</a:t>
            </a:r>
            <a:r>
              <a:rPr lang="en-US" dirty="0"/>
              <a:t> &lt; </a:t>
            </a:r>
            <a:r>
              <a:rPr lang="en-US" dirty="0" err="1"/>
              <a:t>triggerlevel</a:t>
            </a:r>
            <a:r>
              <a:rPr lang="en-US" dirty="0"/>
              <a:t> then </a:t>
            </a:r>
            <a:r>
              <a:rPr lang="en-US" dirty="0" smtClean="0"/>
              <a:t>          -- </a:t>
            </a:r>
            <a:r>
              <a:rPr lang="en-US" dirty="0" err="1"/>
              <a:t>if,then</a:t>
            </a:r>
            <a:r>
              <a:rPr lang="en-US" dirty="0"/>
              <a:t> turn GPIO on/off based 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  	 </a:t>
            </a:r>
            <a:r>
              <a:rPr lang="en-US" dirty="0" err="1"/>
              <a:t>gpio.write</a:t>
            </a:r>
            <a:r>
              <a:rPr lang="en-US" dirty="0"/>
              <a:t>(pin, </a:t>
            </a:r>
            <a:r>
              <a:rPr lang="en-US" dirty="0" err="1"/>
              <a:t>gpio.HIGH</a:t>
            </a:r>
            <a:r>
              <a:rPr lang="en-US" dirty="0"/>
              <a:t>)                </a:t>
            </a:r>
            <a:r>
              <a:rPr lang="en-US" dirty="0" smtClean="0"/>
              <a:t>-- </a:t>
            </a:r>
            <a:r>
              <a:rPr lang="en-US" dirty="0"/>
              <a:t>ADC reading 0-1024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	 --  print("led on")                                </a:t>
            </a:r>
            <a:r>
              <a:rPr lang="en-US" dirty="0" smtClean="0"/>
              <a:t>-- </a:t>
            </a:r>
            <a:r>
              <a:rPr lang="en-US" dirty="0"/>
              <a:t>debug  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	 else                            	            </a:t>
            </a:r>
            <a:r>
              <a:rPr lang="en-US" dirty="0" smtClean="0"/>
              <a:t>-- </a:t>
            </a:r>
            <a:r>
              <a:rPr lang="en-US" dirty="0"/>
              <a:t>turns GPIO off if condition not true  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  	 </a:t>
            </a:r>
            <a:r>
              <a:rPr lang="en-US" dirty="0" err="1"/>
              <a:t>gpio.write</a:t>
            </a:r>
            <a:r>
              <a:rPr lang="en-US" dirty="0"/>
              <a:t>(pin, </a:t>
            </a:r>
            <a:r>
              <a:rPr lang="en-US" dirty="0" err="1"/>
              <a:t>gpio.LOW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	  --  print("led off")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	end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</a:t>
            </a:r>
            <a:r>
              <a:rPr lang="en-US" dirty="0" err="1"/>
              <a:t>collectgarbage</a:t>
            </a:r>
            <a:r>
              <a:rPr lang="en-US" dirty="0"/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end ) </a:t>
            </a:r>
          </a:p>
        </p:txBody>
      </p:sp>
    </p:spTree>
    <p:extLst>
      <p:ext uri="{BB962C8B-B14F-4D97-AF65-F5344CB8AC3E}">
        <p14:creationId xmlns:p14="http://schemas.microsoft.com/office/powerpoint/2010/main" val="103585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0711"/>
            <a:ext cx="10515600" cy="773689"/>
          </a:xfrm>
        </p:spPr>
        <p:txBody>
          <a:bodyPr/>
          <a:lstStyle/>
          <a:p>
            <a:pPr algn="ctr"/>
            <a:r>
              <a:rPr lang="en-US" dirty="0" smtClean="0">
                <a:latin typeface="Rockwell" panose="02060603020205020403" pitchFamily="18" charset="0"/>
              </a:rPr>
              <a:t>Basic Server LUA script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7490" y="579081"/>
            <a:ext cx="1083222" cy="70465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186855" y="914400"/>
            <a:ext cx="2054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servernode.lua</a:t>
            </a:r>
            <a:endParaRPr lang="en-US" b="1" i="1" dirty="0">
              <a:solidFill>
                <a:srgbClr val="FF0000"/>
              </a:solidFill>
              <a:latin typeface="Rockwell" panose="020606030202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6953" y="1688089"/>
            <a:ext cx="969053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-- create a server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    </a:t>
            </a:r>
            <a:r>
              <a:rPr lang="en-US" dirty="0" err="1"/>
              <a:t>sv</a:t>
            </a:r>
            <a:r>
              <a:rPr lang="en-US" dirty="0"/>
              <a:t>=</a:t>
            </a:r>
            <a:r>
              <a:rPr lang="en-US" dirty="0" err="1"/>
              <a:t>net.createServer</a:t>
            </a:r>
            <a:r>
              <a:rPr lang="en-US" dirty="0"/>
              <a:t>(</a:t>
            </a:r>
            <a:r>
              <a:rPr lang="en-US" dirty="0" err="1"/>
              <a:t>net.TCP</a:t>
            </a:r>
            <a:r>
              <a:rPr lang="en-US" dirty="0"/>
              <a:t>, 10)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                             </a:t>
            </a:r>
            <a:r>
              <a:rPr lang="en-US" dirty="0" smtClean="0"/>
              <a:t>-- </a:t>
            </a:r>
            <a:r>
              <a:rPr lang="en-US" dirty="0"/>
              <a:t>server listen on 80, if data received, print data to console,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smtClean="0"/>
              <a:t>       		  --and </a:t>
            </a:r>
            <a:r>
              <a:rPr lang="en-US" dirty="0"/>
              <a:t>send "</a:t>
            </a:r>
            <a:r>
              <a:rPr lang="en-US" dirty="0" smtClean="0"/>
              <a:t>hello world</a:t>
            </a:r>
            <a:r>
              <a:rPr lang="en-US" dirty="0"/>
              <a:t>" to remote.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    </a:t>
            </a:r>
            <a:r>
              <a:rPr lang="en-US" dirty="0" err="1"/>
              <a:t>sv:listen</a:t>
            </a:r>
            <a:r>
              <a:rPr lang="en-US" dirty="0"/>
              <a:t>(80,function(conn)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    </a:t>
            </a:r>
            <a:r>
              <a:rPr lang="en-US" dirty="0" err="1"/>
              <a:t>conn:on</a:t>
            </a:r>
            <a:r>
              <a:rPr lang="en-US" dirty="0"/>
              <a:t>("receive", function(conn, </a:t>
            </a:r>
            <a:r>
              <a:rPr lang="en-US" dirty="0" err="1"/>
              <a:t>pl</a:t>
            </a:r>
            <a:r>
              <a:rPr lang="en-US" dirty="0"/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    payload = </a:t>
            </a:r>
            <a:r>
              <a:rPr lang="en-US" dirty="0" err="1"/>
              <a:t>pl</a:t>
            </a:r>
            <a:r>
              <a:rPr lang="en-US" dirty="0"/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    </a:t>
            </a:r>
            <a:r>
              <a:rPr lang="en-US" dirty="0" err="1"/>
              <a:t>conn:send</a:t>
            </a:r>
            <a:r>
              <a:rPr lang="en-US" dirty="0"/>
              <a:t>("&lt;html /&gt;")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    </a:t>
            </a:r>
            <a:r>
              <a:rPr lang="en-US" dirty="0" err="1"/>
              <a:t>conn:send</a:t>
            </a:r>
            <a:r>
              <a:rPr lang="en-US" dirty="0"/>
              <a:t>("&lt;B/&gt;ESP8266 </a:t>
            </a:r>
            <a:r>
              <a:rPr lang="en-US" dirty="0" err="1"/>
              <a:t>chipID</a:t>
            </a:r>
            <a:r>
              <a:rPr lang="en-US" dirty="0"/>
              <a:t>: "..</a:t>
            </a:r>
            <a:r>
              <a:rPr lang="en-US" dirty="0" err="1"/>
              <a:t>node.chipid</a:t>
            </a:r>
            <a:r>
              <a:rPr lang="en-US" dirty="0"/>
              <a:t>())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    </a:t>
            </a:r>
            <a:r>
              <a:rPr lang="en-US" dirty="0" err="1"/>
              <a:t>conn:send</a:t>
            </a:r>
            <a:r>
              <a:rPr lang="en-US" dirty="0"/>
              <a:t>("&lt;</a:t>
            </a:r>
            <a:r>
              <a:rPr lang="en-US" dirty="0" err="1"/>
              <a:t>br</a:t>
            </a:r>
            <a:r>
              <a:rPr lang="en-US" dirty="0"/>
              <a:t>/&gt;Hello world!")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    </a:t>
            </a:r>
            <a:r>
              <a:rPr lang="en-US" dirty="0" err="1"/>
              <a:t>conn:send</a:t>
            </a:r>
            <a:r>
              <a:rPr lang="en-US" dirty="0"/>
              <a:t>("&lt;</a:t>
            </a:r>
            <a:r>
              <a:rPr lang="en-US" dirty="0" err="1"/>
              <a:t>br</a:t>
            </a:r>
            <a:r>
              <a:rPr lang="en-US" dirty="0"/>
              <a:t> /&gt;ADC: "..</a:t>
            </a:r>
            <a:r>
              <a:rPr lang="en-US" dirty="0" err="1"/>
              <a:t>adc.read</a:t>
            </a:r>
            <a:r>
              <a:rPr lang="en-US" dirty="0"/>
              <a:t>(0))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    print(</a:t>
            </a:r>
            <a:r>
              <a:rPr lang="en-US" dirty="0" err="1"/>
              <a:t>pl</a:t>
            </a:r>
            <a:r>
              <a:rPr lang="en-US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      </a:t>
            </a:r>
            <a:r>
              <a:rPr lang="en-US" dirty="0" err="1" smtClean="0"/>
              <a:t>collectgarbage</a:t>
            </a:r>
            <a:r>
              <a:rPr lang="en-US" dirty="0" smtClean="0"/>
              <a:t>()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    </a:t>
            </a:r>
            <a:r>
              <a:rPr lang="en-US" dirty="0" err="1"/>
              <a:t>conn:close</a:t>
            </a:r>
            <a:r>
              <a:rPr lang="en-US" dirty="0"/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       end)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    end)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 print("Server running...")</a:t>
            </a:r>
          </a:p>
        </p:txBody>
      </p:sp>
    </p:spTree>
    <p:extLst>
      <p:ext uri="{BB962C8B-B14F-4D97-AF65-F5344CB8AC3E}">
        <p14:creationId xmlns:p14="http://schemas.microsoft.com/office/powerpoint/2010/main" val="214010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04938" y="1027850"/>
            <a:ext cx="1366345" cy="52768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8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077" y="0"/>
            <a:ext cx="10515600" cy="721291"/>
          </a:xfrm>
        </p:spPr>
        <p:txBody>
          <a:bodyPr/>
          <a:lstStyle/>
          <a:p>
            <a:pPr algn="ctr"/>
            <a:r>
              <a:rPr lang="en-US" dirty="0" smtClean="0">
                <a:latin typeface="Rockwell" panose="02060603020205020403" pitchFamily="18" charset="0"/>
              </a:rPr>
              <a:t>Basic Server LUA script #2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91655" y="536625"/>
            <a:ext cx="2054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servernode2.lua</a:t>
            </a:r>
            <a:endParaRPr lang="en-US" b="1" i="1" dirty="0">
              <a:solidFill>
                <a:srgbClr val="FF0000"/>
              </a:solidFill>
              <a:latin typeface="Rockwell" panose="020606030202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3077" y="1027849"/>
            <a:ext cx="79287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b="1" dirty="0" smtClean="0"/>
              <a:t>pin</a:t>
            </a:r>
            <a:r>
              <a:rPr lang="en-US" sz="1400" b="1" dirty="0"/>
              <a:t>= 7  -- GPIO13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/>
              <a:t>   </a:t>
            </a:r>
            <a:r>
              <a:rPr lang="en-US" sz="1400" b="1" dirty="0" err="1"/>
              <a:t>gpio.mode</a:t>
            </a:r>
            <a:r>
              <a:rPr lang="en-US" sz="1400" b="1" dirty="0"/>
              <a:t>(pin, </a:t>
            </a:r>
            <a:r>
              <a:rPr lang="en-US" sz="1400" b="1" dirty="0" err="1"/>
              <a:t>gpio.OUTPUT</a:t>
            </a:r>
            <a:r>
              <a:rPr lang="en-US" sz="1400" b="1" dirty="0"/>
              <a:t>)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     -- create a server 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    </a:t>
            </a:r>
            <a:r>
              <a:rPr lang="en-US" sz="1400" dirty="0" err="1"/>
              <a:t>sv</a:t>
            </a:r>
            <a:r>
              <a:rPr lang="en-US" sz="1400" dirty="0"/>
              <a:t>=</a:t>
            </a:r>
            <a:r>
              <a:rPr lang="en-US" sz="1400" dirty="0" err="1"/>
              <a:t>net.createServer</a:t>
            </a:r>
            <a:r>
              <a:rPr lang="en-US" sz="1400" dirty="0"/>
              <a:t>(</a:t>
            </a:r>
            <a:r>
              <a:rPr lang="en-US" sz="1400" dirty="0" err="1"/>
              <a:t>net.TCP</a:t>
            </a:r>
            <a:r>
              <a:rPr lang="en-US" sz="1400" dirty="0"/>
              <a:t>, 10)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    </a:t>
            </a:r>
            <a:r>
              <a:rPr lang="en-US" sz="1400" dirty="0" err="1" smtClean="0"/>
              <a:t>sv:listen</a:t>
            </a:r>
            <a:r>
              <a:rPr lang="en-US" sz="1400" dirty="0" smtClean="0"/>
              <a:t>(80,function(conn</a:t>
            </a:r>
            <a:r>
              <a:rPr lang="en-US" sz="1400" dirty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      </a:t>
            </a:r>
            <a:r>
              <a:rPr lang="en-US" sz="1400" dirty="0" err="1"/>
              <a:t>conn:on</a:t>
            </a:r>
            <a:r>
              <a:rPr lang="en-US" sz="1400" dirty="0"/>
              <a:t>("receive", function(conn, </a:t>
            </a:r>
            <a:r>
              <a:rPr lang="en-US" sz="1400" dirty="0" err="1"/>
              <a:t>pl</a:t>
            </a:r>
            <a:r>
              <a:rPr lang="en-US" sz="1400" dirty="0"/>
              <a:t>)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    </a:t>
            </a:r>
            <a:r>
              <a:rPr lang="en-US" sz="1400" b="1" dirty="0" smtClean="0"/>
              <a:t> </a:t>
            </a:r>
            <a:r>
              <a:rPr lang="en-US" sz="1400" b="1" dirty="0"/>
              <a:t>if </a:t>
            </a:r>
            <a:r>
              <a:rPr lang="en-US" sz="1400" b="1" dirty="0" err="1"/>
              <a:t>string.find</a:t>
            </a:r>
            <a:r>
              <a:rPr lang="en-US" sz="1400" b="1" dirty="0"/>
              <a:t>(</a:t>
            </a:r>
            <a:r>
              <a:rPr lang="en-US" sz="1400" b="1" dirty="0" err="1"/>
              <a:t>pl</a:t>
            </a:r>
            <a:r>
              <a:rPr lang="en-US" sz="1400" b="1" dirty="0"/>
              <a:t>,"led=on") then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/>
              <a:t>      </a:t>
            </a:r>
            <a:r>
              <a:rPr lang="en-US" sz="1400" b="1" dirty="0" smtClean="0"/>
              <a:t>       </a:t>
            </a:r>
            <a:r>
              <a:rPr lang="en-US" sz="1400" b="1" dirty="0" err="1" smtClean="0"/>
              <a:t>gpio.write</a:t>
            </a:r>
            <a:r>
              <a:rPr lang="en-US" sz="1400" b="1" dirty="0" smtClean="0"/>
              <a:t>(pin</a:t>
            </a:r>
            <a:r>
              <a:rPr lang="en-US" sz="1400" b="1" dirty="0"/>
              <a:t>, </a:t>
            </a:r>
            <a:r>
              <a:rPr lang="en-US" sz="1400" b="1" dirty="0" err="1"/>
              <a:t>gpio.HIGH</a:t>
            </a:r>
            <a:r>
              <a:rPr lang="en-US" sz="1400" b="1" dirty="0"/>
              <a:t>)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/>
              <a:t>      </a:t>
            </a:r>
            <a:r>
              <a:rPr lang="en-US" sz="1400" b="1" dirty="0" smtClean="0"/>
              <a:t>       print</a:t>
            </a:r>
            <a:r>
              <a:rPr lang="en-US" sz="1400" b="1" dirty="0"/>
              <a:t>("led set to HIGH")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/>
              <a:t>      </a:t>
            </a:r>
            <a:r>
              <a:rPr lang="en-US" sz="1400" b="1" dirty="0" smtClean="0"/>
              <a:t>end   </a:t>
            </a:r>
            <a:endParaRPr lang="en-US" sz="1400" b="1" dirty="0"/>
          </a:p>
          <a:p>
            <a:pPr marL="228600" indent="-228600">
              <a:buFont typeface="+mj-lt"/>
              <a:buAutoNum type="arabicPeriod"/>
            </a:pPr>
            <a:r>
              <a:rPr lang="en-US" sz="1400" b="1" dirty="0"/>
              <a:t>      </a:t>
            </a:r>
            <a:r>
              <a:rPr lang="en-US" sz="1400" b="1" dirty="0" smtClean="0"/>
              <a:t>if </a:t>
            </a:r>
            <a:r>
              <a:rPr lang="en-US" sz="1400" b="1" dirty="0" err="1"/>
              <a:t>string.find</a:t>
            </a:r>
            <a:r>
              <a:rPr lang="en-US" sz="1400" b="1" dirty="0"/>
              <a:t>(</a:t>
            </a:r>
            <a:r>
              <a:rPr lang="en-US" sz="1400" b="1" dirty="0" err="1"/>
              <a:t>pl</a:t>
            </a:r>
            <a:r>
              <a:rPr lang="en-US" sz="1400" b="1" dirty="0"/>
              <a:t>, "led=off") then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/>
              <a:t>      </a:t>
            </a:r>
            <a:r>
              <a:rPr lang="en-US" sz="1400" b="1" dirty="0" smtClean="0"/>
              <a:t>      </a:t>
            </a:r>
            <a:r>
              <a:rPr lang="en-US" sz="1400" b="1" dirty="0" err="1" smtClean="0"/>
              <a:t>gpio.write</a:t>
            </a:r>
            <a:r>
              <a:rPr lang="en-US" sz="1400" b="1" dirty="0" smtClean="0"/>
              <a:t>(pin</a:t>
            </a:r>
            <a:r>
              <a:rPr lang="en-US" sz="1400" b="1" dirty="0"/>
              <a:t>, </a:t>
            </a:r>
            <a:r>
              <a:rPr lang="en-US" sz="1400" b="1" dirty="0" err="1"/>
              <a:t>gpio.LOW</a:t>
            </a:r>
            <a:r>
              <a:rPr lang="en-US" sz="1400" b="1" dirty="0"/>
              <a:t>)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/>
              <a:t>      </a:t>
            </a:r>
            <a:r>
              <a:rPr lang="en-US" sz="1400" b="1" dirty="0" smtClean="0"/>
              <a:t>      print</a:t>
            </a:r>
            <a:r>
              <a:rPr lang="en-US" sz="1400" b="1" dirty="0"/>
              <a:t>("led set to LOW")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b="1" dirty="0"/>
              <a:t>    </a:t>
            </a:r>
            <a:r>
              <a:rPr lang="en-US" sz="1400" b="1" dirty="0" smtClean="0"/>
              <a:t>  end</a:t>
            </a:r>
            <a:endParaRPr lang="en-US" sz="1400" b="1" dirty="0"/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/>
              <a:t>      </a:t>
            </a:r>
            <a:r>
              <a:rPr lang="en-US" sz="1400" dirty="0" err="1" smtClean="0"/>
              <a:t>conn:send</a:t>
            </a:r>
            <a:r>
              <a:rPr lang="en-US" sz="1400" dirty="0"/>
              <a:t>("&lt;html /&gt;")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      </a:t>
            </a:r>
            <a:r>
              <a:rPr lang="en-US" sz="1400" dirty="0" err="1"/>
              <a:t>conn:send</a:t>
            </a:r>
            <a:r>
              <a:rPr lang="en-US" sz="1400" dirty="0"/>
              <a:t>("&lt;B/&gt;ESP8266 </a:t>
            </a:r>
            <a:r>
              <a:rPr lang="en-US" sz="1400" dirty="0" err="1"/>
              <a:t>chipID</a:t>
            </a:r>
            <a:r>
              <a:rPr lang="en-US" sz="1400" dirty="0"/>
              <a:t>: "..</a:t>
            </a:r>
            <a:r>
              <a:rPr lang="en-US" sz="1400" dirty="0" err="1"/>
              <a:t>node.chipid</a:t>
            </a:r>
            <a:r>
              <a:rPr lang="en-US" sz="1400" dirty="0"/>
              <a:t>())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      </a:t>
            </a:r>
            <a:r>
              <a:rPr lang="en-US" sz="1400" dirty="0" err="1"/>
              <a:t>conn:send</a:t>
            </a:r>
            <a:r>
              <a:rPr lang="en-US" sz="1400" dirty="0"/>
              <a:t>("&lt;</a:t>
            </a:r>
            <a:r>
              <a:rPr lang="en-US" sz="1400" dirty="0" err="1"/>
              <a:t>br</a:t>
            </a:r>
            <a:r>
              <a:rPr lang="en-US" sz="1400" dirty="0"/>
              <a:t>/&gt;Hello world!")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      </a:t>
            </a:r>
            <a:r>
              <a:rPr lang="en-US" sz="1400" b="1" dirty="0" err="1"/>
              <a:t>conn:send</a:t>
            </a:r>
            <a:r>
              <a:rPr lang="en-US" sz="1400" b="1" dirty="0"/>
              <a:t>("&lt;</a:t>
            </a:r>
            <a:r>
              <a:rPr lang="en-US" sz="1400" b="1" dirty="0" err="1"/>
              <a:t>br</a:t>
            </a:r>
            <a:r>
              <a:rPr lang="en-US" sz="1400" b="1" dirty="0"/>
              <a:t> /&gt;GPIO13: "..</a:t>
            </a:r>
            <a:r>
              <a:rPr lang="en-US" sz="1400" b="1" dirty="0" err="1"/>
              <a:t>gpio.read</a:t>
            </a:r>
            <a:r>
              <a:rPr lang="en-US" sz="1400" b="1" dirty="0"/>
              <a:t>(pin))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      print(</a:t>
            </a:r>
            <a:r>
              <a:rPr lang="en-US" sz="1400" dirty="0" err="1"/>
              <a:t>pl</a:t>
            </a:r>
            <a:r>
              <a:rPr lang="en-US" sz="1400" dirty="0" smtClean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 </a:t>
            </a:r>
            <a:r>
              <a:rPr lang="en-US" sz="1400" dirty="0" smtClean="0"/>
              <a:t>     </a:t>
            </a:r>
            <a:r>
              <a:rPr lang="en-US" sz="1400" dirty="0" err="1" smtClean="0"/>
              <a:t>collectgarbage</a:t>
            </a:r>
            <a:r>
              <a:rPr lang="en-US" sz="1400" dirty="0" smtClean="0"/>
              <a:t>()</a:t>
            </a:r>
            <a:endParaRPr lang="en-US" sz="1400" dirty="0"/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      </a:t>
            </a:r>
            <a:r>
              <a:rPr lang="en-US" sz="1400" dirty="0" err="1"/>
              <a:t>conn:close</a:t>
            </a:r>
            <a:r>
              <a:rPr lang="en-US" sz="1400" dirty="0"/>
              <a:t>()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         end)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      end)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  </a:t>
            </a:r>
            <a:r>
              <a:rPr lang="en-US" sz="1400" dirty="0" smtClean="0"/>
              <a:t>   print</a:t>
            </a:r>
            <a:r>
              <a:rPr lang="en-US" sz="1400" dirty="0"/>
              <a:t>("Server running...")</a:t>
            </a:r>
          </a:p>
        </p:txBody>
      </p:sp>
    </p:spTree>
    <p:extLst>
      <p:ext uri="{BB962C8B-B14F-4D97-AF65-F5344CB8AC3E}">
        <p14:creationId xmlns:p14="http://schemas.microsoft.com/office/powerpoint/2010/main" val="132547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04938" y="1027850"/>
            <a:ext cx="1366345" cy="52768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8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077" y="0"/>
            <a:ext cx="10515600" cy="721291"/>
          </a:xfrm>
        </p:spPr>
        <p:txBody>
          <a:bodyPr/>
          <a:lstStyle/>
          <a:p>
            <a:pPr algn="ctr"/>
            <a:r>
              <a:rPr lang="en-US" dirty="0" smtClean="0">
                <a:latin typeface="Rockwell" panose="02060603020205020403" pitchFamily="18" charset="0"/>
              </a:rPr>
              <a:t>Server LUA script #2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3380" y="1810464"/>
            <a:ext cx="882540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led set to LOW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GET /led=off HTTP/1.1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Host: 192.168.10.18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Connection: keep-alive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Cache-Control: max-age=0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Accept: text/</a:t>
            </a:r>
            <a:r>
              <a:rPr lang="en-US" sz="1400" dirty="0" err="1"/>
              <a:t>html,application</a:t>
            </a:r>
            <a:r>
              <a:rPr lang="en-US" sz="1400" dirty="0"/>
              <a:t>/</a:t>
            </a:r>
            <a:r>
              <a:rPr lang="en-US" sz="1400" dirty="0" err="1"/>
              <a:t>xhtml+xml,application</a:t>
            </a:r>
            <a:r>
              <a:rPr lang="en-US" sz="1400" dirty="0"/>
              <a:t>/</a:t>
            </a:r>
            <a:r>
              <a:rPr lang="en-US" sz="1400" dirty="0" err="1"/>
              <a:t>xml;q</a:t>
            </a:r>
            <a:r>
              <a:rPr lang="en-US" sz="1400" dirty="0"/>
              <a:t>=0.9,*/*;q=0.8,image/</a:t>
            </a:r>
            <a:r>
              <a:rPr lang="en-US" sz="1400" dirty="0" err="1"/>
              <a:t>webp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User-Agent: Mozilla/5.0 (iPhone; CPU iPhone OS 8_4 like Mac OS X) </a:t>
            </a:r>
            <a:r>
              <a:rPr lang="en-US" sz="1400" dirty="0" err="1"/>
              <a:t>AppleWebKit</a:t>
            </a:r>
            <a:r>
              <a:rPr lang="en-US" sz="1400" dirty="0"/>
              <a:t>/600.1.4 (KHTML, like Gecko) </a:t>
            </a:r>
            <a:r>
              <a:rPr lang="en-US" sz="1400" dirty="0" err="1"/>
              <a:t>CriOS</a:t>
            </a:r>
            <a:r>
              <a:rPr lang="en-US" sz="1400" dirty="0"/>
              <a:t>/44.0.2403.67 Mobile/12H143 Safari/600.1.4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Accept-Encoding: </a:t>
            </a:r>
            <a:r>
              <a:rPr lang="en-US" sz="1400" dirty="0" err="1"/>
              <a:t>gzip</a:t>
            </a:r>
            <a:r>
              <a:rPr lang="en-US" sz="1400" dirty="0"/>
              <a:t>, deflate, </a:t>
            </a:r>
            <a:r>
              <a:rPr lang="en-US" sz="1400" dirty="0" err="1"/>
              <a:t>sdch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Accept-Language: </a:t>
            </a:r>
            <a:r>
              <a:rPr lang="en-US" sz="1400" dirty="0" err="1"/>
              <a:t>en-US,en;q</a:t>
            </a:r>
            <a:r>
              <a:rPr lang="en-US" sz="1400" dirty="0"/>
              <a:t>=0.8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b="1" dirty="0"/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GET /favicon.ico HTTP/1.1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Host: 192.168.10.18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Connection: keep-alive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User-Agent: Mozilla/5.0 (iPhone; CPU iPhone OS 8_4 like Mac OS X) </a:t>
            </a:r>
            <a:r>
              <a:rPr lang="en-US" sz="1400" dirty="0" err="1"/>
              <a:t>AppleWebKit</a:t>
            </a:r>
            <a:r>
              <a:rPr lang="en-US" sz="1400" dirty="0"/>
              <a:t>/600.1.4 (KHTML, like Gecko) </a:t>
            </a:r>
            <a:r>
              <a:rPr lang="en-US" sz="1400" dirty="0" err="1"/>
              <a:t>CriOS</a:t>
            </a:r>
            <a:r>
              <a:rPr lang="en-US" sz="1400" dirty="0"/>
              <a:t>/44.0.2403.67 Mobile/12H143 Safari/600.1.4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Accept-Encoding: </a:t>
            </a:r>
            <a:r>
              <a:rPr lang="en-US" sz="1400" dirty="0" err="1"/>
              <a:t>gzip</a:t>
            </a:r>
            <a:r>
              <a:rPr lang="en-US" sz="1400" dirty="0"/>
              <a:t>, deflate, </a:t>
            </a:r>
            <a:r>
              <a:rPr lang="en-US" sz="1400" dirty="0" err="1"/>
              <a:t>sdch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Accept-Language: </a:t>
            </a:r>
            <a:r>
              <a:rPr lang="en-US" sz="1400" dirty="0" err="1"/>
              <a:t>en-US,en;q</a:t>
            </a:r>
            <a:r>
              <a:rPr lang="en-US" sz="1400" dirty="0"/>
              <a:t>=0.8</a:t>
            </a:r>
          </a:p>
          <a:p>
            <a:pPr marL="342900" indent="-342900">
              <a:buFont typeface="+mj-lt"/>
              <a:buAutoNum type="arabicPeriod"/>
            </a:pPr>
            <a:endParaRPr 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116115" y="922162"/>
            <a:ext cx="4469524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dirty="0" smtClean="0"/>
              <a:t>Turn Led ON  -   http://192.168.10.xx/led=on</a:t>
            </a:r>
          </a:p>
          <a:p>
            <a:r>
              <a:rPr lang="en-US" dirty="0" smtClean="0"/>
              <a:t>Turn Led OFF -   </a:t>
            </a:r>
            <a:r>
              <a:rPr lang="en-US" dirty="0"/>
              <a:t>http://</a:t>
            </a:r>
            <a:r>
              <a:rPr lang="en-US" dirty="0" smtClean="0"/>
              <a:t>192.168.10.xx/led=off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47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04938" y="1027850"/>
            <a:ext cx="1366345" cy="52768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8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077" y="0"/>
            <a:ext cx="10515600" cy="721291"/>
          </a:xfrm>
        </p:spPr>
        <p:txBody>
          <a:bodyPr/>
          <a:lstStyle/>
          <a:p>
            <a:pPr algn="ctr"/>
            <a:r>
              <a:rPr lang="en-US" dirty="0" smtClean="0">
                <a:latin typeface="Rockwell" panose="02060603020205020403" pitchFamily="18" charset="0"/>
              </a:rPr>
              <a:t>Basic Server LUA </a:t>
            </a:r>
            <a:r>
              <a:rPr lang="en-US" dirty="0" smtClean="0">
                <a:latin typeface="Rockwell" panose="02060603020205020403" pitchFamily="18" charset="0"/>
              </a:rPr>
              <a:t>MQTT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91655" y="536625"/>
            <a:ext cx="2054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MQTT2</a:t>
            </a:r>
            <a:r>
              <a:rPr lang="en-US" b="1" i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.lua</a:t>
            </a:r>
            <a:endParaRPr lang="en-US" b="1" i="1" dirty="0">
              <a:solidFill>
                <a:srgbClr val="FF0000"/>
              </a:solidFill>
              <a:latin typeface="Rockwell" panose="020606030202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8285" y="1027850"/>
            <a:ext cx="628518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100" dirty="0"/>
              <a:t>pin= 7  -- </a:t>
            </a:r>
            <a:r>
              <a:rPr lang="en-US" sz="1100" dirty="0" smtClean="0"/>
              <a:t>GPIO13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err="1" smtClean="0"/>
              <a:t>gpio.mode</a:t>
            </a:r>
            <a:r>
              <a:rPr lang="en-US" sz="1100" dirty="0" smtClean="0"/>
              <a:t>(pin</a:t>
            </a:r>
            <a:r>
              <a:rPr lang="en-US" sz="1100" dirty="0"/>
              <a:t>, </a:t>
            </a:r>
            <a:r>
              <a:rPr lang="en-US" sz="1100" dirty="0" err="1"/>
              <a:t>gpio.OUTPUT</a:t>
            </a:r>
            <a:r>
              <a:rPr lang="en-US" sz="1100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/>
              <a:t>m </a:t>
            </a:r>
            <a:r>
              <a:rPr lang="en-US" sz="1100" dirty="0"/>
              <a:t>= </a:t>
            </a:r>
            <a:r>
              <a:rPr lang="en-US" sz="1100" dirty="0" err="1"/>
              <a:t>mqtt.Client</a:t>
            </a:r>
            <a:r>
              <a:rPr lang="en-US" sz="1100" dirty="0"/>
              <a:t>(</a:t>
            </a:r>
            <a:r>
              <a:rPr lang="en-US" sz="1100" dirty="0" err="1"/>
              <a:t>wifi.sta.getmac</a:t>
            </a:r>
            <a:r>
              <a:rPr lang="en-US" sz="1100" dirty="0"/>
              <a:t>(), 120, "", </a:t>
            </a:r>
            <a:r>
              <a:rPr lang="en-US" sz="1100" dirty="0" smtClean="0"/>
              <a:t>"")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/>
              <a:t>-- </a:t>
            </a:r>
            <a:r>
              <a:rPr lang="en-US" sz="1100" dirty="0"/>
              <a:t>on publish message receive </a:t>
            </a:r>
            <a:r>
              <a:rPr lang="en-US" sz="1100" dirty="0" smtClean="0"/>
              <a:t>event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/>
              <a:t>m:on</a:t>
            </a:r>
            <a:r>
              <a:rPr lang="en-US" sz="1100" dirty="0"/>
              <a:t>("message", function(conn, topic, data</a:t>
            </a:r>
            <a:r>
              <a:rPr lang="en-US" sz="1100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/>
              <a:t>   </a:t>
            </a:r>
            <a:r>
              <a:rPr lang="en-US" sz="1100" dirty="0"/>
              <a:t>print(topic .. ":" </a:t>
            </a:r>
            <a:r>
              <a:rPr lang="en-US" sz="1100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/>
              <a:t>      if </a:t>
            </a:r>
            <a:r>
              <a:rPr lang="en-US" sz="1100" dirty="0"/>
              <a:t>data ~= nil </a:t>
            </a:r>
            <a:r>
              <a:rPr lang="en-US" sz="1100" dirty="0" smtClean="0"/>
              <a:t>then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/>
              <a:t>           print(data)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/>
              <a:t>                 if </a:t>
            </a:r>
            <a:r>
              <a:rPr lang="en-US" sz="1100" dirty="0"/>
              <a:t>topic == "</a:t>
            </a:r>
            <a:r>
              <a:rPr lang="en-US" sz="1100" dirty="0" err="1"/>
              <a:t>LED_Status</a:t>
            </a:r>
            <a:r>
              <a:rPr lang="en-US" sz="1100" dirty="0"/>
              <a:t>" and data == "ON" </a:t>
            </a:r>
            <a:r>
              <a:rPr lang="en-US" sz="1100" dirty="0" smtClean="0"/>
              <a:t>then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/>
              <a:t>                        </a:t>
            </a:r>
            <a:r>
              <a:rPr lang="en-US" sz="1100" dirty="0" err="1" smtClean="0"/>
              <a:t>gpio.write</a:t>
            </a:r>
            <a:r>
              <a:rPr lang="en-US" sz="1100" dirty="0" smtClean="0"/>
              <a:t>(pin</a:t>
            </a:r>
            <a:r>
              <a:rPr lang="en-US" sz="1100" dirty="0"/>
              <a:t>, </a:t>
            </a:r>
            <a:r>
              <a:rPr lang="en-US" sz="1100" dirty="0" err="1"/>
              <a:t>gpio.HIGH</a:t>
            </a:r>
            <a:r>
              <a:rPr lang="en-US" sz="1100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/>
              <a:t>                  else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/>
              <a:t>                         </a:t>
            </a:r>
            <a:r>
              <a:rPr lang="en-US" sz="1100" dirty="0" err="1" smtClean="0"/>
              <a:t>gpio.write</a:t>
            </a:r>
            <a:r>
              <a:rPr lang="en-US" sz="1100" dirty="0" smtClean="0"/>
              <a:t>(pin</a:t>
            </a:r>
            <a:r>
              <a:rPr lang="en-US" sz="1100" dirty="0"/>
              <a:t>, </a:t>
            </a:r>
            <a:r>
              <a:rPr lang="en-US" sz="1100" dirty="0" err="1"/>
              <a:t>gpio.LOW</a:t>
            </a:r>
            <a:r>
              <a:rPr lang="en-US" sz="1100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/>
              <a:t>                  end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/>
              <a:t>       end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/>
              <a:t>end)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err="1" smtClean="0"/>
              <a:t>tmr.alarm</a:t>
            </a:r>
            <a:r>
              <a:rPr lang="en-US" sz="1100" dirty="0" smtClean="0"/>
              <a:t>(0</a:t>
            </a:r>
            <a:r>
              <a:rPr lang="en-US" sz="1100" dirty="0"/>
              <a:t>, 1000, 1, function</a:t>
            </a:r>
            <a:r>
              <a:rPr lang="en-US" sz="1100" dirty="0" smtClean="0"/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/>
              <a:t>    if </a:t>
            </a:r>
            <a:r>
              <a:rPr lang="en-US" sz="1100" dirty="0" err="1"/>
              <a:t>wifi.sta.status</a:t>
            </a:r>
            <a:r>
              <a:rPr lang="en-US" sz="1100" dirty="0"/>
              <a:t>() == 5 </a:t>
            </a:r>
            <a:r>
              <a:rPr lang="en-US" sz="1100" dirty="0" smtClean="0"/>
              <a:t>then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/>
              <a:t>           </a:t>
            </a:r>
            <a:r>
              <a:rPr lang="en-US" sz="1100" dirty="0" err="1" smtClean="0"/>
              <a:t>tmr.stop</a:t>
            </a:r>
            <a:r>
              <a:rPr lang="en-US" sz="1100" dirty="0" smtClean="0"/>
              <a:t>(0</a:t>
            </a:r>
            <a:r>
              <a:rPr lang="en-US" sz="1100" dirty="0"/>
              <a:t>)     </a:t>
            </a:r>
            <a:endParaRPr lang="en-US" sz="11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/>
              <a:t>           m:connect</a:t>
            </a:r>
            <a:r>
              <a:rPr lang="en-US" sz="1100" dirty="0"/>
              <a:t>("192.168.10.1", 1883, 0, function(conn</a:t>
            </a:r>
            <a:r>
              <a:rPr lang="en-US" sz="1100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/>
              <a:t>           </a:t>
            </a:r>
            <a:r>
              <a:rPr lang="en-US" sz="1100" dirty="0"/>
              <a:t>print("connected") </a:t>
            </a:r>
            <a:endParaRPr lang="en-US" sz="11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/>
              <a:t>                         m:subscribe</a:t>
            </a:r>
            <a:r>
              <a:rPr lang="en-US" sz="1100" dirty="0"/>
              <a:t>("</a:t>
            </a:r>
            <a:r>
              <a:rPr lang="en-US" sz="1100" b="1" dirty="0"/>
              <a:t>LED_Status</a:t>
            </a:r>
            <a:r>
              <a:rPr lang="en-US" sz="1100" dirty="0"/>
              <a:t>",0, function(conn</a:t>
            </a:r>
            <a:r>
              <a:rPr lang="en-US" sz="1100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/>
              <a:t>                         m:publish</a:t>
            </a:r>
            <a:r>
              <a:rPr lang="en-US" sz="1100" dirty="0"/>
              <a:t>("</a:t>
            </a:r>
            <a:r>
              <a:rPr lang="en-US" sz="1100" b="1" dirty="0"/>
              <a:t>ADC</a:t>
            </a:r>
            <a:r>
              <a:rPr lang="en-US" sz="1100" dirty="0"/>
              <a:t>","ChipID: "..</a:t>
            </a:r>
            <a:r>
              <a:rPr lang="en-US" sz="1100" dirty="0" err="1"/>
              <a:t>node.chipid</a:t>
            </a:r>
            <a:r>
              <a:rPr lang="en-US" sz="1100" dirty="0"/>
              <a:t>().." ONLINE !!",0,0, function(conn</a:t>
            </a:r>
            <a:r>
              <a:rPr lang="en-US" sz="1100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/>
              <a:t>                         print</a:t>
            </a:r>
            <a:r>
              <a:rPr lang="en-US" sz="1100" dirty="0"/>
              <a:t>("sent</a:t>
            </a:r>
            <a:r>
              <a:rPr lang="en-US" sz="1100" dirty="0" smtClean="0"/>
              <a:t>")  end)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/>
              <a:t>          </a:t>
            </a:r>
            <a:r>
              <a:rPr lang="en-US" sz="1100" dirty="0"/>
              <a:t>end</a:t>
            </a:r>
            <a:r>
              <a:rPr lang="en-US" sz="1100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/>
              <a:t>           </a:t>
            </a:r>
            <a:r>
              <a:rPr lang="en-US" sz="1100" dirty="0" err="1" smtClean="0"/>
              <a:t>tmr.alarm</a:t>
            </a:r>
            <a:r>
              <a:rPr lang="en-US" sz="1100" dirty="0" smtClean="0"/>
              <a:t>(2</a:t>
            </a:r>
            <a:r>
              <a:rPr lang="en-US" sz="1100" dirty="0"/>
              <a:t>, 5000, 1, function</a:t>
            </a:r>
            <a:r>
              <a:rPr lang="en-US" sz="1100" dirty="0" smtClean="0"/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/>
              <a:t>            </a:t>
            </a:r>
            <a:r>
              <a:rPr lang="en-US" sz="1100" dirty="0" err="1" smtClean="0"/>
              <a:t>adcval</a:t>
            </a:r>
            <a:r>
              <a:rPr lang="en-US" sz="1100" dirty="0" smtClean="0"/>
              <a:t> </a:t>
            </a:r>
            <a:r>
              <a:rPr lang="en-US" sz="1100" dirty="0"/>
              <a:t>= </a:t>
            </a:r>
            <a:r>
              <a:rPr lang="en-US" sz="1100" dirty="0" err="1"/>
              <a:t>adc.read</a:t>
            </a:r>
            <a:r>
              <a:rPr lang="en-US" sz="1100" dirty="0"/>
              <a:t>(0</a:t>
            </a:r>
            <a:r>
              <a:rPr lang="en-US" sz="1100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/>
              <a:t>                         m:publish</a:t>
            </a:r>
            <a:r>
              <a:rPr lang="en-US" sz="1100" dirty="0"/>
              <a:t>("</a:t>
            </a:r>
            <a:r>
              <a:rPr lang="en-US" sz="1100" b="1" dirty="0"/>
              <a:t>ADC</a:t>
            </a:r>
            <a:r>
              <a:rPr lang="en-US" sz="1100" dirty="0"/>
              <a:t>","ChipID: "..</a:t>
            </a:r>
            <a:r>
              <a:rPr lang="en-US" sz="1100" dirty="0" err="1"/>
              <a:t>node.chipid</a:t>
            </a:r>
            <a:r>
              <a:rPr lang="en-US" sz="1100" dirty="0"/>
              <a:t>().." ADC: "..adcval,0,0, function(conn</a:t>
            </a:r>
            <a:r>
              <a:rPr lang="en-US" sz="1100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/>
              <a:t>                         print</a:t>
            </a:r>
            <a:r>
              <a:rPr lang="en-US" sz="1100" dirty="0"/>
              <a:t>("sent "..</a:t>
            </a:r>
            <a:r>
              <a:rPr lang="en-US" sz="1100" dirty="0" err="1"/>
              <a:t>adcval</a:t>
            </a:r>
            <a:r>
              <a:rPr lang="en-US" sz="1100" dirty="0" smtClean="0"/>
              <a:t>)  end)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/>
              <a:t>                  end)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/>
              <a:t>            end)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/>
              <a:t>    end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 smtClean="0"/>
              <a:t>end</a:t>
            </a:r>
            <a:r>
              <a:rPr lang="en-US" sz="1100" dirty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8231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5020" y="2186574"/>
            <a:ext cx="8860221" cy="945507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Rockwell" panose="02060603020205020403" pitchFamily="18" charset="0"/>
              </a:rPr>
              <a:t>IoT</a:t>
            </a:r>
            <a:r>
              <a:rPr lang="en-US" sz="3600" b="1" dirty="0">
                <a:latin typeface="Rockwell" panose="02060603020205020403" pitchFamily="18" charset="0"/>
              </a:rPr>
              <a:t> - </a:t>
            </a:r>
            <a:r>
              <a:rPr lang="en-US" sz="3600" b="1" dirty="0" smtClean="0">
                <a:latin typeface="Rockwell" panose="02060603020205020403" pitchFamily="18" charset="0"/>
              </a:rPr>
              <a:t>Beginning </a:t>
            </a:r>
            <a:r>
              <a:rPr lang="en-US" sz="3600" b="1" dirty="0">
                <a:latin typeface="Rockwell" panose="02060603020205020403" pitchFamily="18" charset="0"/>
              </a:rPr>
              <a:t>ESP8266 - </a:t>
            </a:r>
            <a:r>
              <a:rPr lang="en-US" sz="3600" b="1" dirty="0" smtClean="0">
                <a:latin typeface="Rockwell" panose="02060603020205020403" pitchFamily="18" charset="0"/>
              </a:rPr>
              <a:t>Workshop</a:t>
            </a:r>
            <a:endParaRPr lang="en-US" sz="3600" b="1" dirty="0">
              <a:latin typeface="Rockwell" panose="020606030202050204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0125" y="3468467"/>
            <a:ext cx="8650013" cy="3079478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hour work shop to introduce attendees to the basics of the ESP8266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Microcontrollers and the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firmware.</a:t>
            </a:r>
          </a:p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completing this work shop attendees will have experience with and will be able to configure the ESP8266 on a bread board for prototyping circuits and programs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Attendees will become familiar with IDEs and procedures to “Flash” new firmware to the controller. 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Upon completion, attendees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have a working prototype of an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 controlled active ‘night light’.  </a:t>
            </a:r>
          </a:p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Attendees will also receive an introduction/demonstration of ESPs communicating over the inter/intranet via TCP and MQTT protocols.</a:t>
            </a:r>
          </a:p>
          <a:p>
            <a:pPr algn="l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69" y="162906"/>
            <a:ext cx="3809524" cy="23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8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379" y="811242"/>
            <a:ext cx="7823562" cy="589961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077" y="0"/>
            <a:ext cx="10515600" cy="721291"/>
          </a:xfrm>
        </p:spPr>
        <p:txBody>
          <a:bodyPr/>
          <a:lstStyle/>
          <a:p>
            <a:pPr algn="ctr"/>
            <a:r>
              <a:rPr lang="en-US" dirty="0" smtClean="0">
                <a:latin typeface="Rockwell" panose="02060603020205020403" pitchFamily="18" charset="0"/>
              </a:rPr>
              <a:t>MQTT Lens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798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1847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Rockwell" panose="02060603020205020403" pitchFamily="18" charset="0"/>
              </a:rPr>
              <a:t>ESP8266 Resources: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441" y="2499202"/>
            <a:ext cx="11803117" cy="3652345"/>
          </a:xfrm>
        </p:spPr>
        <p:txBody>
          <a:bodyPr/>
          <a:lstStyle/>
          <a:p>
            <a:pPr algn="ctr"/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NodeMCU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 – API:  </a:t>
            </a:r>
            <a:r>
              <a:rPr lang="en-US" sz="2000" b="1" dirty="0" smtClean="0">
                <a:latin typeface="Rockwell" panose="02060603020205020403" pitchFamily="18" charset="0"/>
              </a:rPr>
              <a:t>https://github.com/nodemcu/nodemcu-firmware/wiki/nodemcu_api_en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Files used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in this workshop: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 </a:t>
            </a:r>
            <a:r>
              <a:rPr lang="en-US" sz="2000" b="1" dirty="0" smtClean="0">
                <a:solidFill>
                  <a:srgbClr val="C00000"/>
                </a:solidFill>
                <a:latin typeface="Rockwell" panose="02060603020205020403" pitchFamily="18" charset="0"/>
              </a:rPr>
              <a:t>https</a:t>
            </a:r>
            <a:r>
              <a:rPr lang="en-US" sz="2000" b="1" dirty="0">
                <a:solidFill>
                  <a:srgbClr val="C00000"/>
                </a:solidFill>
                <a:latin typeface="Rockwell" panose="02060603020205020403" pitchFamily="18" charset="0"/>
              </a:rPr>
              <a:t>://</a:t>
            </a:r>
            <a:r>
              <a:rPr lang="en-US" sz="2000" b="1" dirty="0" smtClean="0">
                <a:solidFill>
                  <a:srgbClr val="C00000"/>
                </a:solidFill>
                <a:latin typeface="Rockwell" panose="02060603020205020403" pitchFamily="18" charset="0"/>
              </a:rPr>
              <a:t>github.com/breagan/ESP8266_Workshop_01</a:t>
            </a:r>
            <a:endParaRPr lang="en-US" sz="2000" b="1" dirty="0">
              <a:solidFill>
                <a:srgbClr val="C00000"/>
              </a:solidFill>
              <a:latin typeface="Rockwell" panose="02060603020205020403" pitchFamily="18" charset="0"/>
            </a:endParaRPr>
          </a:p>
          <a:p>
            <a:pPr algn="ctr"/>
            <a:endParaRPr lang="en-US" sz="2000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ckwell" panose="02060603020205020403" pitchFamily="18" charset="0"/>
              </a:rPr>
              <a:t>Bruce Reagan</a:t>
            </a:r>
          </a:p>
          <a:p>
            <a:pPr marL="0" indent="0" algn="ctr"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Rockwell" panose="02060603020205020403" pitchFamily="18" charset="0"/>
              </a:rPr>
              <a:t>esp8266@airetraffic.com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Rockwell" panose="020606030202050204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73165" y="1173639"/>
            <a:ext cx="8045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During this workshop the files and resources can be found on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WiFi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 server:</a:t>
            </a:r>
          </a:p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SSID:   </a:t>
            </a:r>
            <a:r>
              <a:rPr lang="en-US" b="1" dirty="0" smtClean="0">
                <a:latin typeface="Rockwell" panose="02060603020205020403" pitchFamily="18" charset="0"/>
              </a:rPr>
              <a:t>ESP8266_PI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                  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Pass:   </a:t>
            </a:r>
            <a:r>
              <a:rPr lang="en-US" b="1" dirty="0" smtClean="0">
                <a:latin typeface="Rockwell" panose="02060603020205020403" pitchFamily="18" charset="0"/>
              </a:rPr>
              <a:t>password</a:t>
            </a:r>
            <a:endParaRPr lang="en-US" b="1" dirty="0" smtClean="0">
              <a:solidFill>
                <a:schemeClr val="tx1">
                  <a:lumMod val="50000"/>
                  <a:lumOff val="50000"/>
                </a:schemeClr>
              </a:solidFill>
              <a:latin typeface="Rockwell" panose="02060603020205020403" pitchFamily="18" charset="0"/>
            </a:endParaRPr>
          </a:p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Home page:  </a:t>
            </a:r>
            <a:r>
              <a:rPr lang="en-US" b="1" dirty="0" smtClean="0">
                <a:latin typeface="Rockwell" panose="02060603020205020403" pitchFamily="18" charset="0"/>
              </a:rPr>
              <a:t>http://192.168.10.1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76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Rockwell" panose="02060603020205020403" pitchFamily="18" charset="0"/>
              </a:rPr>
              <a:t>ESP8266 Version Overview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912" y="2108883"/>
            <a:ext cx="4664680" cy="340539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9844938" y="4283478"/>
            <a:ext cx="1895116" cy="569181"/>
          </a:xfrm>
        </p:spPr>
        <p:txBody>
          <a:bodyPr>
            <a:normAutofit/>
          </a:bodyPr>
          <a:lstStyle/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19452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Rockwell" panose="02060603020205020403" pitchFamily="18" charset="0"/>
              </a:rPr>
              <a:t>ESP8266-12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8741"/>
            <a:ext cx="3672106" cy="241295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435" y="2358741"/>
            <a:ext cx="6447592" cy="292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990" y="66400"/>
            <a:ext cx="8453602" cy="795919"/>
          </a:xfrm>
        </p:spPr>
        <p:txBody>
          <a:bodyPr/>
          <a:lstStyle/>
          <a:p>
            <a:pPr algn="ctr"/>
            <a:r>
              <a:rPr lang="en-US" dirty="0" smtClean="0">
                <a:latin typeface="Rockwell" panose="02060603020205020403" pitchFamily="18" charset="0"/>
              </a:rPr>
              <a:t>IDEs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2714" y="819637"/>
            <a:ext cx="2346692" cy="434099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ESPlorer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30" y="1891335"/>
            <a:ext cx="7899733" cy="457273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TextBox 5"/>
          <p:cNvSpPr txBox="1"/>
          <p:nvPr/>
        </p:nvSpPr>
        <p:spPr>
          <a:xfrm>
            <a:off x="4662123" y="1207550"/>
            <a:ext cx="3196416" cy="33855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Original 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ai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</a:rPr>
              <a:t>-thinker firmware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91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870"/>
            <a:ext cx="10515600" cy="6007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Rockwell" panose="02060603020205020403" pitchFamily="18" charset="0"/>
              </a:rPr>
              <a:t>Flash Download Tool v1.2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97821" y="679626"/>
            <a:ext cx="239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</a:rPr>
              <a:t>Don’t forget to format!</a:t>
            </a:r>
            <a:endParaRPr lang="en-US" b="1" i="1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765" y="1280384"/>
            <a:ext cx="3932470" cy="548656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1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030" y="165006"/>
            <a:ext cx="10515600" cy="734939"/>
          </a:xfrm>
        </p:spPr>
        <p:txBody>
          <a:bodyPr/>
          <a:lstStyle/>
          <a:p>
            <a:pPr algn="ctr"/>
            <a:r>
              <a:rPr lang="en-US" dirty="0" smtClean="0">
                <a:latin typeface="Rockwell" panose="02060603020205020403" pitchFamily="18" charset="0"/>
              </a:rPr>
              <a:t>IDEs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0648" y="805352"/>
            <a:ext cx="2240675" cy="434099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ESPlorer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88" y="1842083"/>
            <a:ext cx="8535715" cy="4799356"/>
          </a:xfrm>
          <a:prstGeom prst="rect">
            <a:avLst/>
          </a:prstGeom>
          <a:effectLst>
            <a:glow rad="25400">
              <a:schemeClr val="accent1"/>
            </a:glow>
            <a:outerShdw blurRad="50800" dist="38100" dir="18900000" algn="bl" rotWithShape="0">
              <a:prstClr val="black">
                <a:alpha val="40000"/>
              </a:prstClr>
            </a:outerShdw>
            <a:softEdge rad="101600"/>
          </a:effectLst>
        </p:spPr>
      </p:pic>
      <p:sp>
        <p:nvSpPr>
          <p:cNvPr id="5" name="TextBox 4"/>
          <p:cNvSpPr txBox="1"/>
          <p:nvPr/>
        </p:nvSpPr>
        <p:spPr>
          <a:xfrm>
            <a:off x="5018486" y="1201737"/>
            <a:ext cx="2202121" cy="33855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rgbClr val="C00000"/>
                </a:solidFill>
                <a:latin typeface="Rockwell" panose="02060603020205020403" pitchFamily="18" charset="0"/>
              </a:rPr>
              <a:t>NodeMCU</a:t>
            </a:r>
            <a:r>
              <a:rPr lang="en-US" sz="1600" b="1" dirty="0" smtClean="0">
                <a:solidFill>
                  <a:srgbClr val="C00000"/>
                </a:solidFill>
                <a:latin typeface="Rockwell" panose="02060603020205020403" pitchFamily="18" charset="0"/>
              </a:rPr>
              <a:t> firmware</a:t>
            </a:r>
            <a:endParaRPr lang="en-US" sz="1600" b="1" dirty="0">
              <a:solidFill>
                <a:srgbClr val="C00000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97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D90605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1872" y="365125"/>
            <a:ext cx="7884072" cy="5636474"/>
          </a:xfrm>
        </p:spPr>
      </p:pic>
    </p:spTree>
    <p:extLst>
      <p:ext uri="{BB962C8B-B14F-4D97-AF65-F5344CB8AC3E}">
        <p14:creationId xmlns:p14="http://schemas.microsoft.com/office/powerpoint/2010/main" val="113167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527" y="226097"/>
            <a:ext cx="10649351" cy="56903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Rockwell" panose="02060603020205020403" pitchFamily="18" charset="0"/>
              </a:rPr>
              <a:t>IDEs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0572" y="795131"/>
            <a:ext cx="2324758" cy="434099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LuaLoader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989" y="1229230"/>
            <a:ext cx="5527924" cy="545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1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3764</TotalTime>
  <Words>945</Words>
  <Application>Microsoft Office PowerPoint</Application>
  <PresentationFormat>Widescreen</PresentationFormat>
  <Paragraphs>215</Paragraphs>
  <Slides>21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Rockwell</vt:lpstr>
      <vt:lpstr>Rod</vt:lpstr>
      <vt:lpstr>Times New Roman</vt:lpstr>
      <vt:lpstr>Office Theme</vt:lpstr>
      <vt:lpstr>IoT – ESP8266 </vt:lpstr>
      <vt:lpstr>IoT - Beginning ESP8266 - Workshop</vt:lpstr>
      <vt:lpstr>ESP8266 Version Overview</vt:lpstr>
      <vt:lpstr>ESP8266-12</vt:lpstr>
      <vt:lpstr>IDEs</vt:lpstr>
      <vt:lpstr>Flash Download Tool v1.2</vt:lpstr>
      <vt:lpstr>IDEs</vt:lpstr>
      <vt:lpstr>PowerPoint Presentation</vt:lpstr>
      <vt:lpstr>IDEs</vt:lpstr>
      <vt:lpstr>ESP8266 GPIO Mapping</vt:lpstr>
      <vt:lpstr>NodeMCU Breakout Board</vt:lpstr>
      <vt:lpstr>Nightlight/Server Circuit</vt:lpstr>
      <vt:lpstr>Programming the ESP8266</vt:lpstr>
      <vt:lpstr>Init (startup) LUA script</vt:lpstr>
      <vt:lpstr>Night Light LUA script</vt:lpstr>
      <vt:lpstr>Basic Server LUA script</vt:lpstr>
      <vt:lpstr>Basic Server LUA script #2</vt:lpstr>
      <vt:lpstr>Server LUA script #2</vt:lpstr>
      <vt:lpstr>Basic Server LUA MQTT</vt:lpstr>
      <vt:lpstr>MQTT Lens</vt:lpstr>
      <vt:lpstr>ESP8266 Resources: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– ESP8266</dc:title>
  <dc:creator>dad</dc:creator>
  <cp:lastModifiedBy>dad</cp:lastModifiedBy>
  <cp:revision>73</cp:revision>
  <dcterms:created xsi:type="dcterms:W3CDTF">2015-08-09T11:04:09Z</dcterms:created>
  <dcterms:modified xsi:type="dcterms:W3CDTF">2015-08-31T17:47:28Z</dcterms:modified>
</cp:coreProperties>
</file>